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2770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906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141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345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689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60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674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25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30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666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708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939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79193-2818-4292-8398-F4BEE0BF253F}" type="datetimeFigureOut">
              <a:rPr lang="ru-RU" smtClean="0"/>
              <a:t>18.08.2025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6B557-E16B-4FF4-9CB6-81AF217BC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91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E3BC61-813B-48ED-8604-E02E6B4A24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95764" y="-17629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vk.com/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bybusybee</a:t>
            </a:r>
            <a:endParaRPr lang="ru-RU" sz="1200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288C1D-33FF-48D3-AE14-A7FD1A9B97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0220" y="16011"/>
            <a:ext cx="5003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Упр.1</a:t>
            </a:r>
            <a:r>
              <a:rPr lang="en-US" sz="1400" b="1" dirty="0">
                <a:latin typeface="Comic Sans MS" panose="030F0702030302020204" pitchFamily="66" charset="0"/>
              </a:rPr>
              <a:t> </a:t>
            </a:r>
            <a:r>
              <a:rPr lang="ru-RU" sz="1400" b="1" dirty="0">
                <a:latin typeface="Comic Sans MS" panose="030F0702030302020204" pitchFamily="66" charset="0"/>
              </a:rPr>
              <a:t>Познакомься с новыми словами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1F209DF-24E5-4CB0-8729-6D10E717932B}"/>
              </a:ext>
            </a:extLst>
          </p:cNvPr>
          <p:cNvSpPr txBox="1"/>
          <p:nvPr/>
        </p:nvSpPr>
        <p:spPr>
          <a:xfrm>
            <a:off x="320711" y="323788"/>
            <a:ext cx="2477770" cy="1349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latin typeface="Comic Sans MS" panose="030F0702030302020204" pitchFamily="66" charset="0"/>
              </a:rPr>
              <a:t>c</a:t>
            </a:r>
            <a:r>
              <a:rPr lang="en-US" sz="1400" i="0" dirty="0">
                <a:effectLst/>
                <a:latin typeface="Comic Sans MS" panose="030F0702030302020204" pitchFamily="66" charset="0"/>
              </a:rPr>
              <a:t>ountry – </a:t>
            </a:r>
            <a:r>
              <a:rPr lang="ru-RU" sz="1400" i="0" dirty="0">
                <a:effectLst/>
                <a:latin typeface="Comic Sans MS" panose="030F0702030302020204" pitchFamily="66" charset="0"/>
              </a:rPr>
              <a:t>страна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latin typeface="Comic Sans MS" panose="030F0702030302020204" pitchFamily="66" charset="0"/>
              </a:rPr>
              <a:t>city – </a:t>
            </a:r>
            <a:r>
              <a:rPr lang="ru-RU" sz="1400" dirty="0">
                <a:latin typeface="Comic Sans MS" panose="030F0702030302020204" pitchFamily="66" charset="0"/>
              </a:rPr>
              <a:t>город</a:t>
            </a:r>
            <a:endParaRPr lang="en-US" sz="1400" dirty="0">
              <a:latin typeface="Comic Sans MS" panose="030F0702030302020204" pitchFamily="66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latin typeface="Comic Sans MS" panose="030F0702030302020204" pitchFamily="66" charset="0"/>
              </a:rPr>
              <a:t>town - </a:t>
            </a:r>
            <a:r>
              <a:rPr lang="ru-RU" sz="1400" dirty="0">
                <a:latin typeface="Comic Sans MS" panose="030F0702030302020204" pitchFamily="66" charset="0"/>
              </a:rPr>
              <a:t>город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latin typeface="Comic Sans MS" panose="030F0702030302020204" pitchFamily="66" charset="0"/>
              </a:rPr>
              <a:t>capital – </a:t>
            </a:r>
            <a:r>
              <a:rPr lang="ru-RU" sz="1400" dirty="0">
                <a:latin typeface="Comic Sans MS" panose="030F0702030302020204" pitchFamily="66" charset="0"/>
              </a:rPr>
              <a:t>столица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7F5EED-D2A5-41CA-A8AE-8D4DAF98E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1737486"/>
            <a:ext cx="6794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Упр.2 Прочитай</a:t>
            </a:r>
            <a:r>
              <a:rPr lang="en-US" sz="1400" b="1" dirty="0">
                <a:latin typeface="Comic Sans MS" panose="030F0702030302020204" pitchFamily="66" charset="0"/>
              </a:rPr>
              <a:t>. </a:t>
            </a:r>
            <a:r>
              <a:rPr lang="ru-RU" sz="1400" b="1" dirty="0">
                <a:latin typeface="Comic Sans MS" panose="030F0702030302020204" pitchFamily="66" charset="0"/>
              </a:rPr>
              <a:t>Ты знаешь, что означает выделенное слово?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BC4D67-5AA7-4C5F-B171-245C0400E48F}"/>
              </a:ext>
            </a:extLst>
          </p:cNvPr>
          <p:cNvSpPr txBox="1"/>
          <p:nvPr/>
        </p:nvSpPr>
        <p:spPr>
          <a:xfrm>
            <a:off x="3429000" y="323788"/>
            <a:ext cx="2477770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5"/>
            </a:pPr>
            <a:r>
              <a:rPr lang="en-US" sz="1400" dirty="0">
                <a:latin typeface="Comic Sans MS" panose="030F0702030302020204" pitchFamily="66" charset="0"/>
              </a:rPr>
              <a:t>square – </a:t>
            </a:r>
            <a:r>
              <a:rPr lang="ru-RU" sz="1400" dirty="0">
                <a:latin typeface="Comic Sans MS" panose="030F0702030302020204" pitchFamily="66" charset="0"/>
              </a:rPr>
              <a:t>площадь</a:t>
            </a:r>
            <a:endParaRPr lang="en-US" sz="1400" dirty="0">
              <a:latin typeface="Comic Sans MS" panose="030F0702030302020204" pitchFamily="66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5"/>
            </a:pPr>
            <a:r>
              <a:rPr lang="en-US" sz="1400" dirty="0">
                <a:latin typeface="Comic Sans MS" panose="030F0702030302020204" pitchFamily="66" charset="0"/>
              </a:rPr>
              <a:t>fortress - </a:t>
            </a:r>
            <a:r>
              <a:rPr lang="ru-RU" sz="1400" dirty="0">
                <a:latin typeface="Comic Sans MS" panose="030F0702030302020204" pitchFamily="66" charset="0"/>
              </a:rPr>
              <a:t>крепость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5"/>
            </a:pPr>
            <a:r>
              <a:rPr lang="en-US" sz="1400" dirty="0">
                <a:latin typeface="Comic Sans MS" panose="030F0702030302020204" pitchFamily="66" charset="0"/>
              </a:rPr>
              <a:t>church - </a:t>
            </a:r>
            <a:r>
              <a:rPr lang="ru-RU" sz="1400" dirty="0">
                <a:latin typeface="Comic Sans MS" panose="030F0702030302020204" pitchFamily="66" charset="0"/>
              </a:rPr>
              <a:t>церковь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59C9071-3D5E-4125-966F-94BBE5510868}"/>
              </a:ext>
            </a:extLst>
          </p:cNvPr>
          <p:cNvSpPr txBox="1"/>
          <p:nvPr/>
        </p:nvSpPr>
        <p:spPr>
          <a:xfrm>
            <a:off x="249893" y="2085013"/>
            <a:ext cx="63582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0" dirty="0">
                <a:effectLst/>
                <a:latin typeface="Comic Sans MS" panose="030F0702030302020204" pitchFamily="66" charset="0"/>
              </a:rPr>
              <a:t>Russia</a:t>
            </a:r>
            <a:r>
              <a:rPr lang="ru-RU" sz="1400" i="0" dirty="0">
                <a:effectLst/>
                <a:latin typeface="Comic Sans MS" panose="030F0702030302020204" pitchFamily="66" charset="0"/>
              </a:rPr>
              <a:t> </a:t>
            </a:r>
            <a:r>
              <a:rPr lang="en-US" sz="1400" i="0" dirty="0">
                <a:effectLst/>
                <a:latin typeface="Comic Sans MS" panose="030F0702030302020204" pitchFamily="66" charset="0"/>
              </a:rPr>
              <a:t>is </a:t>
            </a:r>
            <a:r>
              <a:rPr lang="en-US" sz="1400" i="0" u="sng" dirty="0">
                <a:effectLst/>
                <a:latin typeface="Comic Sans MS" panose="030F0702030302020204" pitchFamily="66" charset="0"/>
              </a:rPr>
              <a:t>the largest </a:t>
            </a:r>
            <a:r>
              <a:rPr lang="en-US" sz="1400" i="0" dirty="0">
                <a:effectLst/>
                <a:latin typeface="Comic Sans MS" panose="030F0702030302020204" pitchFamily="66" charset="0"/>
              </a:rPr>
              <a:t>country in the world.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1452686-A8FA-461E-8032-2F24CAA12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6151" y="2455824"/>
            <a:ext cx="6794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Упр.3 Напиши прилагательные в превосходной степени сравнения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F3DA31F-FDED-44E6-B7DD-874333C163C3}"/>
              </a:ext>
            </a:extLst>
          </p:cNvPr>
          <p:cNvSpPr txBox="1"/>
          <p:nvPr/>
        </p:nvSpPr>
        <p:spPr>
          <a:xfrm>
            <a:off x="0" y="2763601"/>
            <a:ext cx="6203867" cy="37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u="sng" dirty="0">
                <a:latin typeface="Comic Sans MS" panose="030F0702030302020204" pitchFamily="66" charset="0"/>
              </a:rPr>
              <a:t>Образец: </a:t>
            </a:r>
            <a:r>
              <a:rPr lang="en-US" sz="1400" dirty="0">
                <a:latin typeface="Comic Sans MS" panose="030F0702030302020204" pitchFamily="66" charset="0"/>
              </a:rPr>
              <a:t>beautiful (</a:t>
            </a:r>
            <a:r>
              <a:rPr lang="ru-RU" sz="1400" dirty="0">
                <a:latin typeface="Comic Sans MS" panose="030F0702030302020204" pitchFamily="66" charset="0"/>
              </a:rPr>
              <a:t>красивый)</a:t>
            </a:r>
            <a:r>
              <a:rPr lang="en-US" sz="1400" dirty="0">
                <a:latin typeface="Comic Sans MS" panose="030F0702030302020204" pitchFamily="66" charset="0"/>
              </a:rPr>
              <a:t> – </a:t>
            </a:r>
            <a:r>
              <a:rPr lang="en-US" sz="1400" u="sng" dirty="0">
                <a:latin typeface="Comic Sans MS" panose="030F0702030302020204" pitchFamily="66" charset="0"/>
              </a:rPr>
              <a:t>the most beautiful</a:t>
            </a:r>
            <a:r>
              <a:rPr lang="ru-RU" sz="1400" u="sng" dirty="0">
                <a:latin typeface="Comic Sans MS" panose="030F0702030302020204" pitchFamily="66" charset="0"/>
              </a:rPr>
              <a:t> </a:t>
            </a:r>
            <a:r>
              <a:rPr lang="ru-RU" sz="1400" dirty="0">
                <a:latin typeface="Comic Sans MS" panose="030F0702030302020204" pitchFamily="66" charset="0"/>
              </a:rPr>
              <a:t>(самый красивый)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B5A921-51C2-4AA0-A374-9086ABC84970}"/>
              </a:ext>
            </a:extLst>
          </p:cNvPr>
          <p:cNvSpPr txBox="1"/>
          <p:nvPr/>
        </p:nvSpPr>
        <p:spPr>
          <a:xfrm>
            <a:off x="231576" y="3174162"/>
            <a:ext cx="6331740" cy="1672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Comic Sans MS" panose="030F0702030302020204" pitchFamily="66" charset="0"/>
              </a:rPr>
              <a:t>famous</a:t>
            </a:r>
            <a:r>
              <a:rPr lang="ru-RU" sz="1400" dirty="0">
                <a:latin typeface="Comic Sans MS" panose="030F0702030302020204" pitchFamily="66" charset="0"/>
              </a:rPr>
              <a:t> (известный)</a:t>
            </a:r>
            <a:r>
              <a:rPr lang="en-US" sz="1400" dirty="0">
                <a:latin typeface="Comic Sans MS" panose="030F0702030302020204" pitchFamily="66" charset="0"/>
              </a:rPr>
              <a:t> – ___________________________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Comic Sans MS" panose="030F0702030302020204" pitchFamily="66" charset="0"/>
              </a:rPr>
              <a:t>wonderful </a:t>
            </a:r>
            <a:r>
              <a:rPr lang="ru-RU" sz="1400" dirty="0">
                <a:latin typeface="Comic Sans MS" panose="030F0702030302020204" pitchFamily="66" charset="0"/>
              </a:rPr>
              <a:t>(прекрасный)</a:t>
            </a:r>
            <a:r>
              <a:rPr lang="en-US" sz="1400" dirty="0">
                <a:latin typeface="Comic Sans MS" panose="030F0702030302020204" pitchFamily="66" charset="0"/>
              </a:rPr>
              <a:t>- __________________________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Comic Sans MS" panose="030F0702030302020204" pitchFamily="66" charset="0"/>
              </a:rPr>
              <a:t>unusual </a:t>
            </a:r>
            <a:r>
              <a:rPr lang="ru-RU" sz="1400" dirty="0">
                <a:latin typeface="Comic Sans MS" panose="030F0702030302020204" pitchFamily="66" charset="0"/>
              </a:rPr>
              <a:t>(необычный)</a:t>
            </a:r>
            <a:r>
              <a:rPr lang="en-US" sz="1400" dirty="0">
                <a:latin typeface="Comic Sans MS" panose="030F0702030302020204" pitchFamily="66" charset="0"/>
              </a:rPr>
              <a:t>- _____________________________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Comic Sans MS" panose="030F0702030302020204" pitchFamily="66" charset="0"/>
              </a:rPr>
              <a:t>interesting</a:t>
            </a:r>
            <a:r>
              <a:rPr lang="ru-RU" sz="1400" dirty="0">
                <a:latin typeface="Comic Sans MS" panose="030F0702030302020204" pitchFamily="66" charset="0"/>
              </a:rPr>
              <a:t> (интересный)</a:t>
            </a:r>
            <a:r>
              <a:rPr lang="en-US" sz="1400" dirty="0">
                <a:latin typeface="Comic Sans MS" panose="030F0702030302020204" pitchFamily="66" charset="0"/>
              </a:rPr>
              <a:t> - ____________________________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Comic Sans MS" panose="030F0702030302020204" pitchFamily="66" charset="0"/>
              </a:rPr>
              <a:t>difficult</a:t>
            </a:r>
            <a:r>
              <a:rPr lang="ru-RU" sz="1400" dirty="0">
                <a:latin typeface="Comic Sans MS" panose="030F0702030302020204" pitchFamily="66" charset="0"/>
              </a:rPr>
              <a:t> (трудный)</a:t>
            </a:r>
            <a:r>
              <a:rPr lang="en-US" sz="1400" dirty="0">
                <a:latin typeface="Comic Sans MS" panose="030F0702030302020204" pitchFamily="66" charset="0"/>
              </a:rPr>
              <a:t> - _______________________________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7234A05-BD96-4466-A8F8-2FE799B1A4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3108" y="4905504"/>
            <a:ext cx="6794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Упр.4 Прочитай и скажи, где был Дэн на летних каникулах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B89995C-CC3C-4C94-A791-7B6D05C64FA3}"/>
              </a:ext>
            </a:extLst>
          </p:cNvPr>
          <p:cNvSpPr txBox="1"/>
          <p:nvPr/>
        </p:nvSpPr>
        <p:spPr>
          <a:xfrm>
            <a:off x="63108" y="5185510"/>
            <a:ext cx="6608106" cy="3288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1400" i="0" dirty="0">
                <a:effectLst/>
                <a:latin typeface="Comic Sans MS" panose="030F0702030302020204" pitchFamily="66" charset="0"/>
              </a:rPr>
              <a:t>Hello, Dan! It’s so nice to see you again. What about your holidays?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1400" dirty="0">
                <a:latin typeface="Comic Sans MS" panose="030F0702030302020204" pitchFamily="66" charset="0"/>
              </a:rPr>
              <a:t>They were fine. I had a wonderful time.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1400" dirty="0">
                <a:latin typeface="Comic Sans MS" panose="030F0702030302020204" pitchFamily="66" charset="0"/>
              </a:rPr>
              <a:t>Where were you?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1400" dirty="0">
                <a:latin typeface="Comic Sans MS" panose="030F0702030302020204" pitchFamily="66" charset="0"/>
              </a:rPr>
              <a:t>I was in Russia.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1400" dirty="0">
                <a:latin typeface="Comic Sans MS" panose="030F0702030302020204" pitchFamily="66" charset="0"/>
              </a:rPr>
              <a:t>In Russia? What can you say about it?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1400" dirty="0">
                <a:latin typeface="Comic Sans MS" panose="030F0702030302020204" pitchFamily="66" charset="0"/>
              </a:rPr>
              <a:t>Russia is a big country. Moscow is one of the most beautiful cities of the world. Its parks and squares are very green.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1400" dirty="0">
                <a:latin typeface="Comic Sans MS" panose="030F0702030302020204" pitchFamily="66" charset="0"/>
              </a:rPr>
              <a:t>What was the weather like there?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1400" dirty="0">
                <a:latin typeface="Comic Sans MS" panose="030F0702030302020204" pitchFamily="66" charset="0"/>
              </a:rPr>
              <a:t>It was very sunny and hot in July. I saw some wonderful places and did a lot of interesting things.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D638F11-A081-45EC-AD2F-D2648314D9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0220" y="8560449"/>
            <a:ext cx="6794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Упр.5 Дэн живёт в маленьком городке. Когда он приехал в Москву, то был очень удивлён. Прочитай, раскрой скобки и скажи, чем отличается Москва от его города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82F6AA-26C6-41E4-9179-F0BB9EC05E57}"/>
              </a:ext>
            </a:extLst>
          </p:cNvPr>
          <p:cNvSpPr txBox="1"/>
          <p:nvPr/>
        </p:nvSpPr>
        <p:spPr>
          <a:xfrm>
            <a:off x="320711" y="9287390"/>
            <a:ext cx="4227843" cy="37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>
                <a:latin typeface="Comic Sans MS" panose="030F0702030302020204" pitchFamily="66" charset="0"/>
              </a:rPr>
              <a:t>Образец: </a:t>
            </a:r>
            <a:r>
              <a:rPr lang="en-US" sz="1400" dirty="0">
                <a:latin typeface="Comic Sans MS" panose="030F0702030302020204" pitchFamily="66" charset="0"/>
              </a:rPr>
              <a:t>Moscow is </a:t>
            </a:r>
            <a:r>
              <a:rPr lang="en-US" sz="1400" u="sng" dirty="0">
                <a:latin typeface="Comic Sans MS" panose="030F0702030302020204" pitchFamily="66" charset="0"/>
              </a:rPr>
              <a:t>bigger</a:t>
            </a:r>
            <a:r>
              <a:rPr lang="en-US" sz="1400" dirty="0">
                <a:latin typeface="Comic Sans MS" panose="030F0702030302020204" pitchFamily="66" charset="0"/>
              </a:rPr>
              <a:t> (big) than his town.</a:t>
            </a:r>
          </a:p>
        </p:txBody>
      </p:sp>
    </p:spTree>
    <p:extLst>
      <p:ext uri="{BB962C8B-B14F-4D97-AF65-F5344CB8AC3E}">
        <p14:creationId xmlns:p14="http://schemas.microsoft.com/office/powerpoint/2010/main" val="1638345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F8DA968-1777-47A7-B61A-91F3CE1ABE0F}"/>
              </a:ext>
            </a:extLst>
          </p:cNvPr>
          <p:cNvSpPr txBox="1"/>
          <p:nvPr/>
        </p:nvSpPr>
        <p:spPr>
          <a:xfrm>
            <a:off x="0" y="1397617"/>
            <a:ext cx="3429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Упр.6 Прочитай и переведи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66A0D-5DB6-42DD-999E-433067948ACD}"/>
              </a:ext>
            </a:extLst>
          </p:cNvPr>
          <p:cNvSpPr txBox="1"/>
          <p:nvPr/>
        </p:nvSpPr>
        <p:spPr>
          <a:xfrm>
            <a:off x="-131884" y="1705394"/>
            <a:ext cx="3429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latin typeface="Comic Sans MS" panose="030F0702030302020204" pitchFamily="66" charset="0"/>
              </a:rPr>
              <a:t>Moscow is </a:t>
            </a:r>
            <a:r>
              <a:rPr lang="en-GB" sz="1400" u="sng" dirty="0">
                <a:latin typeface="Comic Sans MS" panose="030F0702030302020204" pitchFamily="66" charset="0"/>
              </a:rPr>
              <a:t>the capital city </a:t>
            </a:r>
            <a:r>
              <a:rPr lang="en-GB" sz="1400" dirty="0">
                <a:latin typeface="Comic Sans MS" panose="030F0702030302020204" pitchFamily="66" charset="0"/>
              </a:rPr>
              <a:t>of Russia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DBB88B-58BB-4522-B943-BE709CBCCBA4}"/>
              </a:ext>
            </a:extLst>
          </p:cNvPr>
          <p:cNvSpPr txBox="1"/>
          <p:nvPr/>
        </p:nvSpPr>
        <p:spPr>
          <a:xfrm>
            <a:off x="76136" y="2108745"/>
            <a:ext cx="61341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Упр.7 Познакомься с основной информацией о Москве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9D43AB-74FB-42EF-8493-44E232BA0B8F}"/>
              </a:ext>
            </a:extLst>
          </p:cNvPr>
          <p:cNvSpPr txBox="1"/>
          <p:nvPr/>
        </p:nvSpPr>
        <p:spPr>
          <a:xfrm>
            <a:off x="140524" y="3061655"/>
            <a:ext cx="3429000" cy="2318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i="0" u="none" strike="noStrike" dirty="0">
                <a:latin typeface="Comic Sans MS" panose="030F0702030302020204" pitchFamily="66" charset="0"/>
              </a:rPr>
              <a:t>City Foundation Year:</a:t>
            </a:r>
            <a:r>
              <a:rPr lang="ru-RU" sz="1400" i="0" u="none" strike="noStrike" dirty="0">
                <a:latin typeface="Comic Sans MS" panose="030F0702030302020204" pitchFamily="66" charset="0"/>
              </a:rPr>
              <a:t> </a:t>
            </a:r>
            <a:r>
              <a:rPr lang="en-GB" sz="1400" i="0" u="none" strike="noStrike" dirty="0">
                <a:effectLst/>
                <a:latin typeface="Comic Sans MS" panose="030F0702030302020204" pitchFamily="66" charset="0"/>
              </a:rPr>
              <a:t>1147</a:t>
            </a:r>
          </a:p>
          <a:p>
            <a:pPr>
              <a:lnSpc>
                <a:spcPct val="150000"/>
              </a:lnSpc>
            </a:pPr>
            <a:r>
              <a:rPr lang="en-GB" sz="1400" i="0" u="none" strike="noStrike" dirty="0">
                <a:latin typeface="Comic Sans MS" panose="030F0702030302020204" pitchFamily="66" charset="0"/>
              </a:rPr>
              <a:t>Famous Landmarks:</a:t>
            </a:r>
            <a:endParaRPr lang="en-US" sz="1400" dirty="0">
              <a:latin typeface="Comic Sans MS" panose="030F0702030302020204" pitchFamily="66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i="0" u="none" strike="noStrike" dirty="0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The Kremlin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i="0" u="none" strike="noStrike" dirty="0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Red Square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i="0" u="none" strike="noStrike" dirty="0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The </a:t>
            </a:r>
            <a:r>
              <a:rPr lang="en-GB" sz="1400" i="0" u="none" strike="noStrike" dirty="0" err="1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Tretyakov</a:t>
            </a:r>
            <a:r>
              <a:rPr lang="en-GB" sz="1400" i="0" u="none" strike="noStrike" dirty="0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 Gallery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i="0" u="none" strike="noStrike" dirty="0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St Basil’s Cathedral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i="0" u="none" strike="noStrike" dirty="0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The Bolshoi Theatre</a:t>
            </a: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290C5C22-6A4D-4AEB-9BBE-77041E787A60}"/>
              </a:ext>
            </a:extLst>
          </p:cNvPr>
          <p:cNvGrpSpPr/>
          <p:nvPr/>
        </p:nvGrpSpPr>
        <p:grpSpPr>
          <a:xfrm>
            <a:off x="2459663" y="2740463"/>
            <a:ext cx="4132779" cy="3515415"/>
            <a:chOff x="5564496" y="794350"/>
            <a:chExt cx="5946318" cy="5058045"/>
          </a:xfrm>
        </p:grpSpPr>
        <p:pic>
          <p:nvPicPr>
            <p:cNvPr id="12" name="Picture 32" descr="A picture containing building&#10;&#10;Description automatically generated">
              <a:extLst>
                <a:ext uri="{FF2B5EF4-FFF2-40B4-BE49-F238E27FC236}">
                  <a16:creationId xmlns:a16="http://schemas.microsoft.com/office/drawing/2014/main" id="{75CD4FEE-FADC-44AE-BF70-284BD2279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7" r="9726"/>
            <a:stretch/>
          </p:blipFill>
          <p:spPr>
            <a:xfrm>
              <a:off x="8610249" y="794350"/>
              <a:ext cx="2486278" cy="16534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</p:pic>
        <p:sp>
          <p:nvSpPr>
            <p:cNvPr id="15" name="Title">
              <a:extLst>
                <a:ext uri="{FF2B5EF4-FFF2-40B4-BE49-F238E27FC236}">
                  <a16:creationId xmlns:a16="http://schemas.microsoft.com/office/drawing/2014/main" id="{90102415-1516-4938-BBF7-48C986274B3B}"/>
                </a:ext>
              </a:extLst>
            </p:cNvPr>
            <p:cNvSpPr txBox="1">
              <a:spLocks/>
            </p:cNvSpPr>
            <p:nvPr/>
          </p:nvSpPr>
          <p:spPr>
            <a:xfrm rot="21376584">
              <a:off x="9090795" y="2258884"/>
              <a:ext cx="2200670" cy="40889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rgbClr val="0070C0"/>
              </a:solidFill>
            </a:ln>
          </p:spPr>
          <p:txBody>
            <a:bodyPr vert="horz" lIns="252000" tIns="252000" rIns="252000" bIns="216000" rtlCol="0" anchor="ctr" anchorCtr="1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kern="1200">
                  <a:solidFill>
                    <a:srgbClr val="1C1C1C"/>
                  </a:solidFill>
                  <a:latin typeface="Twinkl" pitchFamily="2" charset="0"/>
                  <a:ea typeface="+mj-ea"/>
                  <a:cs typeface="+mj-cs"/>
                </a:defRPr>
              </a:lvl1pPr>
            </a:lstStyle>
            <a:p>
              <a:r>
                <a:rPr lang="en-GB" sz="1100" b="0" i="0" u="none" strike="noStrike" dirty="0">
                  <a:solidFill>
                    <a:srgbClr val="1C1C1C"/>
                  </a:solidFill>
                  <a:effectLst/>
                  <a:latin typeface="Comic Sans MS" panose="030F0702030302020204" pitchFamily="66" charset="0"/>
                </a:rPr>
                <a:t>The Kremlin</a:t>
              </a:r>
            </a:p>
          </p:txBody>
        </p:sp>
        <p:pic>
          <p:nvPicPr>
            <p:cNvPr id="20" name="Picture 48" descr="A picture containing text, building, government building, colonnade&#10;&#10;Description automatically generated">
              <a:extLst>
                <a:ext uri="{FF2B5EF4-FFF2-40B4-BE49-F238E27FC236}">
                  <a16:creationId xmlns:a16="http://schemas.microsoft.com/office/drawing/2014/main" id="{AF8FE870-01C7-4A69-BE0B-024AA2EF90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2731"/>
            <a:stretch/>
          </p:blipFill>
          <p:spPr>
            <a:xfrm>
              <a:off x="5976220" y="838419"/>
              <a:ext cx="2221659" cy="1248973"/>
            </a:xfrm>
            <a:prstGeom prst="rect">
              <a:avLst/>
            </a:prstGeom>
          </p:spPr>
        </p:pic>
        <p:sp>
          <p:nvSpPr>
            <p:cNvPr id="23" name="Title">
              <a:extLst>
                <a:ext uri="{FF2B5EF4-FFF2-40B4-BE49-F238E27FC236}">
                  <a16:creationId xmlns:a16="http://schemas.microsoft.com/office/drawing/2014/main" id="{04F2935B-9123-4F54-A008-E2E1690A8B81}"/>
                </a:ext>
              </a:extLst>
            </p:cNvPr>
            <p:cNvSpPr txBox="1">
              <a:spLocks/>
            </p:cNvSpPr>
            <p:nvPr/>
          </p:nvSpPr>
          <p:spPr>
            <a:xfrm rot="173233">
              <a:off x="5564496" y="2194251"/>
              <a:ext cx="2645378" cy="53815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rgbClr val="0070C0"/>
              </a:solidFill>
            </a:ln>
          </p:spPr>
          <p:txBody>
            <a:bodyPr vert="horz" lIns="252000" tIns="252000" rIns="252000" bIns="216000" rtlCol="0" anchor="ctr" anchorCtr="1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kern="1200">
                  <a:solidFill>
                    <a:srgbClr val="1C1C1C"/>
                  </a:solidFill>
                  <a:latin typeface="Twinkl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1100" b="0" i="0" u="none" strike="noStrike" dirty="0">
                  <a:solidFill>
                    <a:srgbClr val="1C1C1C"/>
                  </a:solidFill>
                  <a:effectLst/>
                  <a:latin typeface="Comic Sans MS" panose="030F0702030302020204" pitchFamily="66" charset="0"/>
                </a:rPr>
                <a:t>The Bolshoi Theatre</a:t>
              </a:r>
            </a:p>
          </p:txBody>
        </p:sp>
        <p:pic>
          <p:nvPicPr>
            <p:cNvPr id="28" name="Picture 39" descr="A picture containing building, dome, bastion&#10;&#10;Description automatically generated">
              <a:extLst>
                <a:ext uri="{FF2B5EF4-FFF2-40B4-BE49-F238E27FC236}">
                  <a16:creationId xmlns:a16="http://schemas.microsoft.com/office/drawing/2014/main" id="{DE1CEAD9-C534-497D-9547-55C265E1E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9241" y="2710687"/>
              <a:ext cx="1893701" cy="1774692"/>
            </a:xfrm>
            <a:prstGeom prst="rect">
              <a:avLst/>
            </a:prstGeom>
          </p:spPr>
        </p:pic>
        <p:sp>
          <p:nvSpPr>
            <p:cNvPr id="31" name="Title">
              <a:extLst>
                <a:ext uri="{FF2B5EF4-FFF2-40B4-BE49-F238E27FC236}">
                  <a16:creationId xmlns:a16="http://schemas.microsoft.com/office/drawing/2014/main" id="{93EA308B-BA24-421D-AD06-50632752B092}"/>
                </a:ext>
              </a:extLst>
            </p:cNvPr>
            <p:cNvSpPr txBox="1">
              <a:spLocks/>
            </p:cNvSpPr>
            <p:nvPr/>
          </p:nvSpPr>
          <p:spPr>
            <a:xfrm rot="21264288">
              <a:off x="8413933" y="4282021"/>
              <a:ext cx="3096881" cy="53018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rgbClr val="0070C0"/>
              </a:solidFill>
            </a:ln>
          </p:spPr>
          <p:txBody>
            <a:bodyPr vert="horz" lIns="252000" tIns="252000" rIns="252000" bIns="216000" rtlCol="0" anchor="ctr" anchorCtr="1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kern="1200">
                  <a:solidFill>
                    <a:srgbClr val="1C1C1C"/>
                  </a:solidFill>
                  <a:latin typeface="Twinkl" pitchFamily="2" charset="0"/>
                  <a:ea typeface="+mj-ea"/>
                  <a:cs typeface="+mj-cs"/>
                </a:defRPr>
              </a:lvl1pPr>
            </a:lstStyle>
            <a:p>
              <a:r>
                <a:rPr lang="en-GB" sz="1100" b="0" i="0" u="none" strike="noStrike" dirty="0">
                  <a:solidFill>
                    <a:srgbClr val="1C1C1C"/>
                  </a:solidFill>
                  <a:effectLst/>
                  <a:latin typeface="Comic Sans MS" panose="030F0702030302020204" pitchFamily="66" charset="0"/>
                </a:rPr>
                <a:t>St Basil’s Cathedral</a:t>
              </a:r>
            </a:p>
          </p:txBody>
        </p:sp>
        <p:grpSp>
          <p:nvGrpSpPr>
            <p:cNvPr id="32" name="Group 68">
              <a:extLst>
                <a:ext uri="{FF2B5EF4-FFF2-40B4-BE49-F238E27FC236}">
                  <a16:creationId xmlns:a16="http://schemas.microsoft.com/office/drawing/2014/main" id="{71C0B8BC-696E-442B-B66A-BDBC99E4B881}"/>
                </a:ext>
              </a:extLst>
            </p:cNvPr>
            <p:cNvGrpSpPr/>
            <p:nvPr/>
          </p:nvGrpSpPr>
          <p:grpSpPr>
            <a:xfrm>
              <a:off x="5976220" y="3515363"/>
              <a:ext cx="2477868" cy="2337032"/>
              <a:chOff x="3548490" y="2988035"/>
              <a:chExt cx="2477868" cy="2337032"/>
            </a:xfrm>
          </p:grpSpPr>
          <p:sp>
            <p:nvSpPr>
              <p:cNvPr id="36" name="Rectangle 59" hidden="1">
                <a:extLst>
                  <a:ext uri="{FF2B5EF4-FFF2-40B4-BE49-F238E27FC236}">
                    <a16:creationId xmlns:a16="http://schemas.microsoft.com/office/drawing/2014/main" id="{418C8F8F-F7E6-46DD-B3EA-BC678689FF8A}"/>
                  </a:ext>
                </a:extLst>
              </p:cNvPr>
              <p:cNvSpPr/>
              <p:nvPr/>
            </p:nvSpPr>
            <p:spPr>
              <a:xfrm>
                <a:off x="3718576" y="3932803"/>
                <a:ext cx="2307782" cy="1392264"/>
              </a:xfrm>
              <a:prstGeom prst="rect">
                <a:avLst/>
              </a:prstGeom>
              <a:solidFill>
                <a:srgbClr val="F4B2D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>
                  <a:latin typeface="Comic Sans MS" panose="030F0702030302020204" pitchFamily="66" charset="0"/>
                </a:endParaRPr>
              </a:p>
            </p:txBody>
          </p:sp>
          <p:pic>
            <p:nvPicPr>
              <p:cNvPr id="34" name="Picture 66">
                <a:extLst>
                  <a:ext uri="{FF2B5EF4-FFF2-40B4-BE49-F238E27FC236}">
                    <a16:creationId xmlns:a16="http://schemas.microsoft.com/office/drawing/2014/main" id="{F13A3967-A684-4B5F-AED9-A6303A42FE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548490" y="2988035"/>
                <a:ext cx="2035604" cy="143945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</p:grpSp>
        <p:sp>
          <p:nvSpPr>
            <p:cNvPr id="39" name="Title">
              <a:extLst>
                <a:ext uri="{FF2B5EF4-FFF2-40B4-BE49-F238E27FC236}">
                  <a16:creationId xmlns:a16="http://schemas.microsoft.com/office/drawing/2014/main" id="{C547FF79-7D23-49F7-8E7D-C1C4A1DDA770}"/>
                </a:ext>
              </a:extLst>
            </p:cNvPr>
            <p:cNvSpPr txBox="1">
              <a:spLocks/>
            </p:cNvSpPr>
            <p:nvPr/>
          </p:nvSpPr>
          <p:spPr>
            <a:xfrm rot="382915">
              <a:off x="5612978" y="3151714"/>
              <a:ext cx="2645380" cy="51449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rgbClr val="0070C0"/>
              </a:solidFill>
            </a:ln>
          </p:spPr>
          <p:txBody>
            <a:bodyPr vert="horz" lIns="252000" tIns="252000" rIns="252000" bIns="216000" rtlCol="0" anchor="ctr" anchorCtr="1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kern="1200">
                  <a:solidFill>
                    <a:srgbClr val="1C1C1C"/>
                  </a:solidFill>
                  <a:latin typeface="Twinkl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1100" b="0" i="0" u="none" strike="noStrike" dirty="0">
                  <a:solidFill>
                    <a:srgbClr val="1C1C1C"/>
                  </a:solidFill>
                  <a:effectLst/>
                  <a:latin typeface="Comic Sans MS" panose="030F0702030302020204" pitchFamily="66" charset="0"/>
                </a:rPr>
                <a:t>The Tretyakov Gallery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D4B3FF4-24A0-41CC-905F-F73671B291BA}"/>
              </a:ext>
            </a:extLst>
          </p:cNvPr>
          <p:cNvSpPr txBox="1"/>
          <p:nvPr/>
        </p:nvSpPr>
        <p:spPr>
          <a:xfrm>
            <a:off x="73555" y="5965030"/>
            <a:ext cx="61341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Упр.8 Прочитай</a:t>
            </a:r>
            <a:r>
              <a:rPr lang="en-US" sz="1400" b="1" dirty="0">
                <a:latin typeface="Comic Sans MS" panose="030F0702030302020204" pitchFamily="66" charset="0"/>
              </a:rPr>
              <a:t>. </a:t>
            </a:r>
            <a:r>
              <a:rPr lang="ru-RU" sz="1400" b="1" dirty="0">
                <a:latin typeface="Comic Sans MS" panose="030F0702030302020204" pitchFamily="66" charset="0"/>
              </a:rPr>
              <a:t>Подчеркни прилагательные в превосходной степени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5621F33-1C53-48E1-A8BE-6393B55B7CE7}"/>
              </a:ext>
            </a:extLst>
          </p:cNvPr>
          <p:cNvSpPr txBox="1"/>
          <p:nvPr/>
        </p:nvSpPr>
        <p:spPr>
          <a:xfrm>
            <a:off x="94149" y="6583824"/>
            <a:ext cx="6642527" cy="2318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400" dirty="0">
                <a:latin typeface="Comic Sans MS" panose="030F0702030302020204" pitchFamily="66" charset="0"/>
              </a:rPr>
              <a:t>The Kremlin is the heart of Moscow</a:t>
            </a:r>
            <a:r>
              <a:rPr lang="ru-RU" sz="1400" dirty="0">
                <a:latin typeface="Comic Sans MS" panose="030F0702030302020204" pitchFamily="66" charset="0"/>
              </a:rPr>
              <a:t>.</a:t>
            </a:r>
            <a:r>
              <a:rPr lang="en-US" sz="1400" dirty="0">
                <a:latin typeface="Comic Sans MS" panose="030F0702030302020204" pitchFamily="66" charset="0"/>
              </a:rPr>
              <a:t> </a:t>
            </a:r>
            <a:r>
              <a:rPr lang="en-GB" sz="1400" dirty="0">
                <a:latin typeface="Comic Sans MS" panose="030F0702030302020204" pitchFamily="66" charset="0"/>
              </a:rPr>
              <a:t>Kremlin means ‘fortress’ in Russian and many old Russian cities and towns have their kremlins.</a:t>
            </a:r>
            <a:endParaRPr lang="en-US" sz="1400" dirty="0">
              <a:latin typeface="Comic Sans MS" panose="030F0702030302020204" pitchFamily="66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400" dirty="0">
                <a:latin typeface="Comic Sans MS" panose="030F0702030302020204" pitchFamily="66" charset="0"/>
              </a:rPr>
              <a:t>Red Square is one of the oldest and most famous squares in the world. You can ice skate on the ice rink in the middle of Red Square in winter.</a:t>
            </a:r>
            <a:endParaRPr lang="ru-RU" sz="1400" dirty="0">
              <a:latin typeface="Comic Sans MS" panose="030F0702030302020204" pitchFamily="66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400" dirty="0">
                <a:latin typeface="Comic Sans MS" panose="030F0702030302020204" pitchFamily="66" charset="0"/>
              </a:rPr>
              <a:t>St Basil’s Cathedral is one of the most unusual churches in the world.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400" dirty="0">
                <a:latin typeface="Comic Sans MS" panose="030F0702030302020204" pitchFamily="66" charset="0"/>
              </a:rPr>
              <a:t>For many years the Bolshoi Theatre was the biggest theatre in Moscow</a:t>
            </a:r>
            <a:r>
              <a:rPr lang="ru-RU" sz="1400" dirty="0">
                <a:latin typeface="Comic Sans MS" panose="030F0702030302020204" pitchFamily="66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400" dirty="0">
                <a:latin typeface="Comic Sans MS" panose="030F0702030302020204" pitchFamily="66" charset="0"/>
              </a:rPr>
              <a:t>The </a:t>
            </a:r>
            <a:r>
              <a:rPr lang="en-US" sz="1400" dirty="0" err="1">
                <a:latin typeface="Comic Sans MS" panose="030F0702030302020204" pitchFamily="66" charset="0"/>
              </a:rPr>
              <a:t>Tretyakov</a:t>
            </a:r>
            <a:r>
              <a:rPr lang="en-US" sz="1400" dirty="0">
                <a:latin typeface="Comic Sans MS" panose="030F0702030302020204" pitchFamily="66" charset="0"/>
              </a:rPr>
              <a:t> </a:t>
            </a:r>
            <a:r>
              <a:rPr lang="en-GB" sz="1400" dirty="0">
                <a:latin typeface="Comic Sans MS" panose="030F0702030302020204" pitchFamily="66" charset="0"/>
              </a:rPr>
              <a:t>Gallery's collection has more that 180 000 fine art items. 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C7085B-6D5A-4133-BD57-C3A34923B311}"/>
              </a:ext>
            </a:extLst>
          </p:cNvPr>
          <p:cNvSpPr txBox="1"/>
          <p:nvPr/>
        </p:nvSpPr>
        <p:spPr>
          <a:xfrm>
            <a:off x="76136" y="25837"/>
            <a:ext cx="6631800" cy="1349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latin typeface="Comic Sans MS" panose="030F0702030302020204" pitchFamily="66" charset="0"/>
              </a:rPr>
              <a:t>The houses in Moscow are ______________ (high) than in his town.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latin typeface="Comic Sans MS" panose="030F0702030302020204" pitchFamily="66" charset="0"/>
              </a:rPr>
              <a:t>The streets are ______________________ (long) than in his town.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latin typeface="Comic Sans MS" panose="030F0702030302020204" pitchFamily="66" charset="0"/>
              </a:rPr>
              <a:t>The squares  are ______________________ (big) than in his town.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latin typeface="Comic Sans MS" panose="030F0702030302020204" pitchFamily="66" charset="0"/>
              </a:rPr>
              <a:t>The cars are ________________________ (good) than in his town.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797A36-D204-4D7B-A82D-DFB99499F973}"/>
              </a:ext>
            </a:extLst>
          </p:cNvPr>
          <p:cNvSpPr txBox="1"/>
          <p:nvPr/>
        </p:nvSpPr>
        <p:spPr>
          <a:xfrm>
            <a:off x="189591" y="9266846"/>
            <a:ext cx="61341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Упр.</a:t>
            </a:r>
            <a:r>
              <a:rPr lang="en-US" sz="1400" b="1" dirty="0">
                <a:latin typeface="Comic Sans MS" panose="030F0702030302020204" pitchFamily="66" charset="0"/>
              </a:rPr>
              <a:t>9 </a:t>
            </a:r>
            <a:r>
              <a:rPr lang="ru-RU" sz="1400" b="1" dirty="0">
                <a:latin typeface="Comic Sans MS" panose="030F0702030302020204" pitchFamily="66" charset="0"/>
              </a:rPr>
              <a:t>Прочитай и расскажи о планах Джейн</a:t>
            </a:r>
          </a:p>
        </p:txBody>
      </p:sp>
    </p:spTree>
    <p:extLst>
      <p:ext uri="{BB962C8B-B14F-4D97-AF65-F5344CB8AC3E}">
        <p14:creationId xmlns:p14="http://schemas.microsoft.com/office/powerpoint/2010/main" val="34468862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1412</TotalTime>
  <Words>488</Words>
  <Application>Microsoft Office PowerPoint</Application>
  <PresentationFormat>Лист A4 (210x297 мм)</PresentationFormat>
  <Paragraphs>54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класс урок 53 extra by busybee</dc:title>
  <dc:creator>Helen Ditz</dc:creator>
  <cp:lastModifiedBy>Лидия Виноградова</cp:lastModifiedBy>
  <cp:revision>303</cp:revision>
  <dcterms:created xsi:type="dcterms:W3CDTF">2023-09-29T22:27:20Z</dcterms:created>
  <dcterms:modified xsi:type="dcterms:W3CDTF">2025-08-18T10:28:21Z</dcterms:modified>
</cp:coreProperties>
</file>